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5" r:id="rId22"/>
    <p:sldId id="277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58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關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含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rcocor/bat-framewor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83443" y="2119478"/>
            <a:ext cx="9506430" cy="1344168"/>
          </a:xfrm>
        </p:spPr>
        <p:txBody>
          <a:bodyPr>
            <a:noAutofit/>
          </a:bodyPr>
          <a:lstStyle/>
          <a:p>
            <a:r>
              <a:rPr lang="en-US" altLang="zh-TW" sz="4400" b="1" dirty="0">
                <a:effectLst/>
              </a:rPr>
              <a:t>A Framework for Benchmarking Entity-Annotation </a:t>
            </a:r>
            <a:r>
              <a:rPr lang="en-US" altLang="zh-TW" sz="4400" b="1" dirty="0" smtClean="0">
                <a:effectLst/>
              </a:rPr>
              <a:t>Systems</a:t>
            </a:r>
            <a:endParaRPr kumimoji="1" lang="zh-TW" altLang="en-US" sz="4400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4049889" y="3862393"/>
            <a:ext cx="5954890" cy="1389043"/>
          </a:xfrm>
        </p:spPr>
        <p:txBody>
          <a:bodyPr>
            <a:noAutofit/>
          </a:bodyPr>
          <a:lstStyle/>
          <a:p>
            <a:pPr algn="l"/>
            <a:r>
              <a:rPr lang="en-US" altLang="zh-TW" sz="1800" b="1" dirty="0" smtClean="0"/>
              <a:t>Source</a:t>
            </a:r>
            <a:r>
              <a:rPr lang="zh-TW" altLang="en-US" sz="1800" b="1" dirty="0" smtClean="0"/>
              <a:t>：</a:t>
            </a:r>
            <a:r>
              <a:rPr lang="en-US" altLang="zh-TW" sz="1800" b="1" dirty="0"/>
              <a:t> </a:t>
            </a:r>
            <a:r>
              <a:rPr lang="en-US" altLang="zh-TW" sz="1800" b="1" dirty="0" smtClean="0"/>
              <a:t> WWW’</a:t>
            </a:r>
            <a:r>
              <a:rPr lang="en-US" altLang="zh-TW" sz="1800" b="1" dirty="0"/>
              <a:t>13</a:t>
            </a:r>
          </a:p>
          <a:p>
            <a:pPr algn="l"/>
            <a:r>
              <a:rPr lang="en-US" altLang="zh-TW" sz="1800" b="1" dirty="0" smtClean="0"/>
              <a:t>Authors</a:t>
            </a:r>
            <a:r>
              <a:rPr lang="zh-TW" altLang="en-US" sz="1800" b="1" dirty="0" smtClean="0"/>
              <a:t>：</a:t>
            </a:r>
            <a:r>
              <a:rPr lang="en-US" altLang="zh-TW" sz="1800" b="1" dirty="0" smtClean="0"/>
              <a:t>Macro </a:t>
            </a:r>
            <a:r>
              <a:rPr lang="en-US" altLang="zh-TW" sz="1800" b="1" dirty="0" err="1" smtClean="0"/>
              <a:t>Cornolti</a:t>
            </a:r>
            <a:r>
              <a:rPr lang="en-US" altLang="zh-TW" sz="1800" b="1" dirty="0" smtClean="0"/>
              <a:t>, Paolo </a:t>
            </a:r>
            <a:r>
              <a:rPr lang="en-US" altLang="zh-TW" sz="1800" b="1" dirty="0" err="1" smtClean="0"/>
              <a:t>Ferragina</a:t>
            </a:r>
            <a:r>
              <a:rPr lang="en-US" altLang="zh-TW" sz="1800" b="1" dirty="0" smtClean="0"/>
              <a:t> </a:t>
            </a:r>
          </a:p>
          <a:p>
            <a:pPr algn="l"/>
            <a:r>
              <a:rPr lang="en-US" altLang="zh-TW" sz="1800" b="1" dirty="0" smtClean="0"/>
              <a:t>	     and </a:t>
            </a:r>
            <a:r>
              <a:rPr lang="en-US" altLang="zh-TW" sz="1800" b="1" dirty="0" err="1" smtClean="0"/>
              <a:t>Massimiliano</a:t>
            </a:r>
            <a:endParaRPr lang="en-US" altLang="zh-TW" sz="1800" b="1" dirty="0" smtClean="0"/>
          </a:p>
          <a:p>
            <a:pPr algn="l"/>
            <a:r>
              <a:rPr lang="en-US" altLang="zh-TW" sz="1800" b="1" dirty="0" smtClean="0"/>
              <a:t>Advisor</a:t>
            </a:r>
            <a:r>
              <a:rPr lang="zh-TW" altLang="en-US" sz="1800" b="1" dirty="0" smtClean="0"/>
              <a:t>：</a:t>
            </a:r>
            <a:r>
              <a:rPr lang="en-US" altLang="zh-TW" sz="1800" b="1" dirty="0" smtClean="0"/>
              <a:t>Dr</a:t>
            </a:r>
            <a:r>
              <a:rPr lang="en-US" altLang="zh-TW" sz="1800" b="1" dirty="0"/>
              <a:t>.</a:t>
            </a:r>
            <a:r>
              <a:rPr lang="zh-TW" altLang="en-US" sz="1800" b="1" dirty="0"/>
              <a:t> </a:t>
            </a:r>
            <a:r>
              <a:rPr lang="en-US" altLang="zh-TW" sz="1800" b="1" dirty="0" err="1"/>
              <a:t>Jia</a:t>
            </a:r>
            <a:r>
              <a:rPr lang="en-US" altLang="zh-TW" sz="1800" b="1" dirty="0"/>
              <a:t>-Ling,</a:t>
            </a:r>
            <a:r>
              <a:rPr lang="zh-TW" altLang="en-US" sz="1800" b="1" dirty="0"/>
              <a:t> </a:t>
            </a:r>
            <a:r>
              <a:rPr lang="en-US" altLang="zh-TW" sz="1800" b="1" dirty="0" err="1"/>
              <a:t>Koh</a:t>
            </a:r>
            <a:endParaRPr lang="en-US" altLang="zh-TW" sz="1800" b="1" dirty="0"/>
          </a:p>
          <a:p>
            <a:pPr algn="l"/>
            <a:r>
              <a:rPr lang="en-US" altLang="zh-TW" sz="1800" b="1" dirty="0" smtClean="0"/>
              <a:t>Speaker</a:t>
            </a:r>
            <a:r>
              <a:rPr lang="zh-TW" altLang="en-US" sz="1800" b="1" dirty="0" smtClean="0"/>
              <a:t>：</a:t>
            </a:r>
            <a:r>
              <a:rPr lang="en-US" altLang="zh-TW" sz="1800" b="1" dirty="0" smtClean="0"/>
              <a:t>Wei Chang</a:t>
            </a:r>
            <a:endParaRPr lang="en-US" altLang="zh-TW" sz="1800" b="1" dirty="0"/>
          </a:p>
          <a:p>
            <a:pPr algn="l"/>
            <a:endParaRPr kumimoji="1"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548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Entity Annotation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Zhang\AppData\Local\Skitch\螢幕擷取畫面_021814_022751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1761565"/>
            <a:ext cx="8166039" cy="330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Entity Annotation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Zhang\AppData\Local\Skitch\螢幕擷取畫面_021814_022927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6412"/>
            <a:ext cx="6400800" cy="53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6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Entity Annotation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C:\Users\Zhang\AppData\Local\Skitch\螢幕擷取畫面_021814_023238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761565"/>
            <a:ext cx="7070725" cy="43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1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Outline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kumimoji="1" lang="en-US" altLang="zh-TW" dirty="0" smtClean="0">
                <a:solidFill>
                  <a:schemeClr val="tx1"/>
                </a:solidFill>
              </a:rPr>
              <a:t>Entity Annotation Systems</a:t>
            </a:r>
          </a:p>
          <a:p>
            <a:r>
              <a:rPr kumimoji="1" lang="en-US" altLang="zh-TW" b="1" dirty="0" smtClean="0">
                <a:solidFill>
                  <a:srgbClr val="C00000"/>
                </a:solidFill>
              </a:rPr>
              <a:t>Measurement</a:t>
            </a:r>
          </a:p>
          <a:p>
            <a:r>
              <a:rPr kumimoji="1" lang="en-US" altLang="zh-TW" dirty="0" smtClean="0"/>
              <a:t>Experiment</a:t>
            </a:r>
          </a:p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33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Correct Match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67" y="2369344"/>
            <a:ext cx="1126067" cy="698162"/>
          </a:xfrm>
        </p:spPr>
      </p:pic>
      <p:sp>
        <p:nvSpPr>
          <p:cNvPr id="4" name="矩形 3"/>
          <p:cNvSpPr/>
          <p:nvPr/>
        </p:nvSpPr>
        <p:spPr>
          <a:xfrm>
            <a:off x="150921" y="2239433"/>
            <a:ext cx="2922480" cy="93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u="sng" dirty="0" smtClean="0"/>
              <a:t>President </a:t>
            </a:r>
            <a:r>
              <a:rPr lang="en-US" altLang="zh-TW" u="sng" dirty="0" smtClean="0"/>
              <a:t>Barack </a:t>
            </a:r>
            <a:r>
              <a:rPr lang="en-US" altLang="zh-TW" u="sng" dirty="0" smtClean="0"/>
              <a:t>Obama </a:t>
            </a:r>
            <a:r>
              <a:rPr lang="en-US" altLang="zh-TW" dirty="0"/>
              <a:t>issues Iran ultimatum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080934" y="2239433"/>
            <a:ext cx="2023533" cy="939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Barack Obama</a:t>
            </a: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3158067" y="2544233"/>
            <a:ext cx="863600" cy="33866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080934" y="3695699"/>
            <a:ext cx="2023533" cy="939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Barack Obama</a:t>
            </a:r>
            <a:endParaRPr lang="zh-TW" altLang="en-US" dirty="0"/>
          </a:p>
        </p:txBody>
      </p:sp>
      <p:sp>
        <p:nvSpPr>
          <p:cNvPr id="16" name="向右箭號 15"/>
          <p:cNvSpPr/>
          <p:nvPr/>
        </p:nvSpPr>
        <p:spPr>
          <a:xfrm>
            <a:off x="3158067" y="4000499"/>
            <a:ext cx="863600" cy="33866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3589866"/>
            <a:ext cx="1045634" cy="104563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0921" y="3696402"/>
            <a:ext cx="2922480" cy="93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President </a:t>
            </a:r>
            <a:r>
              <a:rPr lang="en-US" altLang="zh-TW" dirty="0" smtClean="0"/>
              <a:t>Barack </a:t>
            </a:r>
            <a:r>
              <a:rPr lang="en-US" altLang="zh-TW" u="sng" dirty="0" smtClean="0"/>
              <a:t>Obama </a:t>
            </a:r>
            <a:r>
              <a:rPr lang="en-US" altLang="zh-TW" dirty="0"/>
              <a:t>issues Iran ultimatum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57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Generalize Standard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2540" y="3640667"/>
            <a:ext cx="7372986" cy="248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s: solution found by tested system</a:t>
            </a:r>
          </a:p>
          <a:p>
            <a:pPr marL="0" indent="0">
              <a:buNone/>
            </a:pPr>
            <a:r>
              <a:rPr lang="en-US" altLang="zh-TW" dirty="0" smtClean="0"/>
              <a:t>g: ground truth</a:t>
            </a:r>
          </a:p>
          <a:p>
            <a:pPr marL="0" indent="0">
              <a:buNone/>
            </a:pPr>
            <a:r>
              <a:rPr lang="en-US" altLang="zh-TW" dirty="0"/>
              <a:t>M: binary </a:t>
            </a:r>
            <a:r>
              <a:rPr lang="en-US" altLang="zh-TW" dirty="0" smtClean="0"/>
              <a:t>relation M </a:t>
            </a:r>
            <a:r>
              <a:rPr lang="en-US" altLang="zh-TW" dirty="0"/>
              <a:t>which </a:t>
            </a:r>
            <a:r>
              <a:rPr lang="en-US" altLang="zh-TW" dirty="0" smtClean="0"/>
              <a:t>specifies </a:t>
            </a:r>
            <a:r>
              <a:rPr lang="en-US" altLang="zh-TW" dirty="0"/>
              <a:t>the notion </a:t>
            </a:r>
            <a:r>
              <a:rPr lang="en-US" altLang="zh-TW" dirty="0" smtClean="0"/>
              <a:t>of correct match</a:t>
            </a:r>
            <a:r>
              <a:rPr lang="en-US" altLang="zh-TW" dirty="0"/>
              <a:t>"</a:t>
            </a:r>
            <a:endParaRPr lang="zh-TW" altLang="en-US" dirty="0"/>
          </a:p>
        </p:txBody>
      </p:sp>
      <p:pic>
        <p:nvPicPr>
          <p:cNvPr id="6146" name="Picture 2" descr="C:\Users\Zhang\AppData\Local\Skitch\螢幕擷取畫面_021814_030440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" y="1761565"/>
            <a:ext cx="629412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8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Precision, Recall &amp; </a:t>
            </a:r>
            <a:r>
              <a:rPr lang="en-US" altLang="zh-TW" dirty="0"/>
              <a:t>F1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C:\Users\Zhang\AppData\Local\Skitch\螢幕擷取畫面_021814_031238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" y="1973232"/>
            <a:ext cx="732282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7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Macro and Micro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 descr="C:\Users\Zhang\AppData\Local\Skitch\螢幕擷取畫面_021814_031403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16" y="1651495"/>
            <a:ext cx="5894917" cy="33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52561" y="5046133"/>
            <a:ext cx="6199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The macro- measures are the </a:t>
            </a:r>
            <a:r>
              <a:rPr lang="en-US" altLang="zh-TW" dirty="0">
                <a:solidFill>
                  <a:srgbClr val="C00000"/>
                </a:solidFill>
              </a:rPr>
              <a:t>average of the corresponding</a:t>
            </a:r>
          </a:p>
          <a:p>
            <a:pPr algn="just"/>
            <a:r>
              <a:rPr lang="en-US" altLang="zh-TW" dirty="0">
                <a:solidFill>
                  <a:srgbClr val="C00000"/>
                </a:solidFill>
              </a:rPr>
              <a:t>measure over each document</a:t>
            </a:r>
            <a:r>
              <a:rPr lang="en-US" altLang="zh-TW" dirty="0"/>
              <a:t> in the dataset D</a:t>
            </a:r>
            <a:r>
              <a:rPr lang="en-US" altLang="zh-TW" dirty="0" smtClean="0"/>
              <a:t>, while </a:t>
            </a:r>
            <a:r>
              <a:rPr lang="en-US" altLang="zh-TW" dirty="0"/>
              <a:t>the micro- measures </a:t>
            </a:r>
            <a:r>
              <a:rPr lang="en-US" altLang="zh-TW" b="1" dirty="0">
                <a:solidFill>
                  <a:srgbClr val="0070C0"/>
                </a:solidFill>
              </a:rPr>
              <a:t>take into account all </a:t>
            </a:r>
            <a:r>
              <a:rPr lang="en-US" altLang="zh-TW" b="1" dirty="0" smtClean="0">
                <a:solidFill>
                  <a:srgbClr val="0070C0"/>
                </a:solidFill>
              </a:rPr>
              <a:t>annotations together</a:t>
            </a:r>
            <a:r>
              <a:rPr lang="en-US" altLang="zh-TW" b="1" dirty="0" smtClean="0">
                <a:solidFill>
                  <a:srgbClr val="002060"/>
                </a:solidFill>
              </a:rPr>
              <a:t> </a:t>
            </a:r>
            <a:r>
              <a:rPr lang="en-US" altLang="zh-TW" dirty="0"/>
              <a:t>thus giving </a:t>
            </a:r>
            <a:r>
              <a:rPr lang="en-US" altLang="zh-TW" dirty="0">
                <a:solidFill>
                  <a:srgbClr val="C00000"/>
                </a:solidFill>
              </a:rPr>
              <a:t>more importance to documents </a:t>
            </a:r>
            <a:r>
              <a:rPr lang="en-US" altLang="zh-TW" dirty="0" smtClean="0">
                <a:solidFill>
                  <a:srgbClr val="C00000"/>
                </a:solidFill>
              </a:rPr>
              <a:t>with more </a:t>
            </a:r>
            <a:r>
              <a:rPr lang="en-US" altLang="zh-TW" dirty="0">
                <a:solidFill>
                  <a:srgbClr val="C00000"/>
                </a:solidFill>
              </a:rPr>
              <a:t>annotations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74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Correct Match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9" name="Picture 3" descr="C:\Users\Zhang\AppData\Local\Skitch\螢幕擷取畫面_021814_061541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761565"/>
            <a:ext cx="4889500" cy="4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Zhang\AppData\Local\Skitch\螢幕擷取畫面_021814_061614_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520664"/>
            <a:ext cx="4741333" cy="3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Zhang\AppData\Local\Skitch\螢幕擷取畫面_021814_061702_A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3" y="4934170"/>
            <a:ext cx="4327523" cy="39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78932" y="2362200"/>
            <a:ext cx="78598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If the entity found by the system and the ground truth entity redirect to </a:t>
            </a:r>
          </a:p>
          <a:p>
            <a:r>
              <a:rPr lang="en-US" altLang="zh-TW" dirty="0" smtClean="0"/>
              <a:t>the same entity, then set the correctness true.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mention and the entity correct must be right(strong annotation match).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m</a:t>
            </a:r>
            <a:r>
              <a:rPr lang="en-US" altLang="zh-TW" dirty="0" smtClean="0"/>
              <a:t>ention overlap and the entity is right(weak annotation match).</a:t>
            </a:r>
          </a:p>
        </p:txBody>
      </p:sp>
    </p:spTree>
    <p:extLst>
      <p:ext uri="{BB962C8B-B14F-4D97-AF65-F5344CB8AC3E}">
        <p14:creationId xmlns:p14="http://schemas.microsoft.com/office/powerpoint/2010/main" val="160001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Similarity between Systems</a:t>
            </a:r>
            <a:endParaRPr lang="zh-TW" altLang="en-US" dirty="0"/>
          </a:p>
        </p:txBody>
      </p:sp>
      <p:pic>
        <p:nvPicPr>
          <p:cNvPr id="1026" name="Picture 2" descr="C:\Users\willy\AppData\Local\Skitch\螢幕擷取畫面_021814_092445_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78" y="1989947"/>
            <a:ext cx="6603661" cy="13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lly\AppData\Local\Skitch\螢幕擷取畫面_021814_092532_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4" y="4210264"/>
            <a:ext cx="7631763" cy="15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2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Outline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b="1" dirty="0" smtClean="0">
                <a:solidFill>
                  <a:srgbClr val="C00000"/>
                </a:solidFill>
              </a:rPr>
              <a:t>Introduction</a:t>
            </a:r>
          </a:p>
          <a:p>
            <a:r>
              <a:rPr kumimoji="1" lang="en-US" altLang="zh-TW" dirty="0" smtClean="0"/>
              <a:t>Entity Annotation Systems</a:t>
            </a:r>
          </a:p>
          <a:p>
            <a:r>
              <a:rPr kumimoji="1" lang="en-US" altLang="zh-TW" dirty="0" smtClean="0"/>
              <a:t>Measurement</a:t>
            </a:r>
          </a:p>
          <a:p>
            <a:r>
              <a:rPr kumimoji="1" lang="en-US" altLang="zh-TW" dirty="0" smtClean="0"/>
              <a:t>Experiment</a:t>
            </a:r>
          </a:p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6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Outline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kumimoji="1" lang="en-US" altLang="zh-TW" dirty="0" smtClean="0">
                <a:solidFill>
                  <a:schemeClr val="tx1"/>
                </a:solidFill>
              </a:rPr>
              <a:t>Entity Annotation Systems</a:t>
            </a:r>
          </a:p>
          <a:p>
            <a:r>
              <a:rPr kumimoji="1" lang="en-US" altLang="zh-TW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kumimoji="1" lang="en-US" altLang="zh-TW" b="1" dirty="0" smtClean="0">
                <a:solidFill>
                  <a:srgbClr val="C00000"/>
                </a:solidFill>
              </a:rPr>
              <a:t>Experiment</a:t>
            </a:r>
          </a:p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09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 descr="C:\Users\Zhang\AppData\Local\Skitch\螢幕擷取畫面_021814_063832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81" y="1761565"/>
            <a:ext cx="6057181" cy="18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illy\AppData\Local\Skitch\螢幕擷取畫面_021814_092744_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09" y="3907887"/>
            <a:ext cx="7261834" cy="21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16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News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willy\AppData\Local\Skitch\螢幕擷取畫面_021814_093127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13" y="1761565"/>
            <a:ext cx="5951220" cy="4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Similarity between Systems</a:t>
            </a:r>
            <a:endParaRPr lang="zh-TW" altLang="en-US" dirty="0"/>
          </a:p>
        </p:txBody>
      </p:sp>
      <p:pic>
        <p:nvPicPr>
          <p:cNvPr id="4098" name="Picture 2" descr="C:\Users\willy\AppData\Local\Skitch\螢幕擷取畫面_021814_094137_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8" y="1751136"/>
            <a:ext cx="7284979" cy="499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65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Tweet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willy\AppData\Local\Skitch\螢幕擷取畫面_021814_094346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1" y="1684020"/>
            <a:ext cx="8602980" cy="34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32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C:\Users\willy\AppData\Local\Skitch\螢幕擷取畫面_021814_094442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1663564"/>
            <a:ext cx="8846820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79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Runtime Efficiency</a:t>
            </a:r>
            <a:endParaRPr lang="zh-TW" altLang="en-US" dirty="0"/>
          </a:p>
        </p:txBody>
      </p:sp>
      <p:pic>
        <p:nvPicPr>
          <p:cNvPr id="7170" name="Picture 2" descr="C:\Users\willy\AppData\Local\Skitch\螢幕擷取畫面_021814_094724_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27" y="1762125"/>
            <a:ext cx="5290146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8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Outline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kumimoji="1" lang="en-US" altLang="zh-TW" dirty="0" smtClean="0">
                <a:solidFill>
                  <a:schemeClr val="tx1"/>
                </a:solidFill>
              </a:rPr>
              <a:t>Entity Annotation Systems</a:t>
            </a:r>
          </a:p>
          <a:p>
            <a:r>
              <a:rPr kumimoji="1" lang="en-US" altLang="zh-TW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kumimoji="1" lang="en-US" altLang="zh-TW" dirty="0" smtClean="0">
                <a:solidFill>
                  <a:schemeClr val="tx1"/>
                </a:solidFill>
              </a:rPr>
              <a:t>Experiment</a:t>
            </a:r>
          </a:p>
          <a:p>
            <a:r>
              <a:rPr kumimoji="1" lang="en-US" altLang="zh-TW" b="1" dirty="0" smtClean="0">
                <a:solidFill>
                  <a:srgbClr val="FF0000"/>
                </a:solidFill>
              </a:rPr>
              <a:t>Conclusion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designed, implemented and tested a </a:t>
            </a:r>
            <a:r>
              <a:rPr lang="en-US" altLang="zh-TW" dirty="0" smtClean="0"/>
              <a:t>benchmarking framework </a:t>
            </a:r>
            <a:r>
              <a:rPr lang="en-US" altLang="zh-TW" dirty="0"/>
              <a:t>to fairly and fully compare entity-annotation systems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It is </a:t>
            </a:r>
            <a:r>
              <a:rPr lang="en-US" altLang="zh-TW" dirty="0" smtClean="0"/>
              <a:t>written in </a:t>
            </a:r>
            <a:r>
              <a:rPr lang="en-US" altLang="zh-TW" dirty="0"/>
              <a:t>Java and it has been released to the public as </a:t>
            </a:r>
            <a:r>
              <a:rPr lang="en-US" altLang="zh-TW" dirty="0" smtClean="0"/>
              <a:t>open source code in </a:t>
            </a:r>
            <a:r>
              <a:rPr lang="en-US" altLang="zh-TW" dirty="0" smtClean="0">
                <a:hlinkClick r:id="rId2"/>
              </a:rPr>
              <a:t>https://github.com/marcocor/bat-framework</a:t>
            </a:r>
            <a:r>
              <a:rPr lang="en-US" altLang="zh-TW" dirty="0" smtClean="0"/>
              <a:t> 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741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Entity Annotation System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TW" altLang="en-US" dirty="0"/>
          </a:p>
        </p:txBody>
      </p:sp>
      <p:pic>
        <p:nvPicPr>
          <p:cNvPr id="5" name="圖片 4" descr="text_file_icon_gs_text-999p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7" y="1960322"/>
            <a:ext cx="1578173" cy="1821455"/>
          </a:xfrm>
          <a:prstGeom prst="rect">
            <a:avLst/>
          </a:prstGeom>
        </p:spPr>
      </p:pic>
      <p:pic>
        <p:nvPicPr>
          <p:cNvPr id="6" name="圖片 5" descr="dnkb-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71" y="1960322"/>
            <a:ext cx="1399082" cy="13990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19776" y="3101365"/>
            <a:ext cx="245498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Knowledge Base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668889" y="2497667"/>
            <a:ext cx="1848555" cy="6616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97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Example</a:t>
            </a:r>
            <a:endParaRPr kumimoji="1" lang="zh-TW" altLang="en-US" dirty="0"/>
          </a:p>
        </p:txBody>
      </p:sp>
      <p:pic>
        <p:nvPicPr>
          <p:cNvPr id="5" name="圖片 4" descr="螢幕快照 2014-02-18 上午2.0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" y="1610083"/>
            <a:ext cx="8991600" cy="3327400"/>
          </a:xfrm>
          <a:prstGeom prst="rect">
            <a:avLst/>
          </a:prstGeom>
        </p:spPr>
      </p:pic>
      <p:pic>
        <p:nvPicPr>
          <p:cNvPr id="8" name="圖片 7" descr="螢幕快照 2014-02-18 上午2.04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458"/>
            <a:ext cx="9144000" cy="21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Entity Annotation Systems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Many different entity annotation systems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But how to compare these systems?</a:t>
            </a:r>
            <a:endParaRPr kumimoji="1" lang="zh-TW" altLang="en-US" dirty="0"/>
          </a:p>
        </p:txBody>
      </p:sp>
      <p:pic>
        <p:nvPicPr>
          <p:cNvPr id="1026" name="Picture 2" descr="C:\Users\Zhang\AppData\Local\Skitch\螢幕擷取畫面_021814_021611_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74" y="2319883"/>
            <a:ext cx="1428325" cy="7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ng\AppData\Local\Skitch\螢幕擷取畫面_021814_021647_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54" y="3291857"/>
            <a:ext cx="3658445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ng\AppData\Local\Skitch\螢幕擷取畫面_021814_021722_A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319883"/>
            <a:ext cx="2454274" cy="8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4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Defining and implementing </a:t>
            </a:r>
            <a:r>
              <a:rPr lang="en-US" altLang="zh-TW" dirty="0"/>
              <a:t>a framework for comparing in a complete, </a:t>
            </a:r>
            <a:r>
              <a:rPr lang="en-US" altLang="zh-TW" dirty="0" smtClean="0"/>
              <a:t>fair and </a:t>
            </a:r>
            <a:r>
              <a:rPr lang="en-US" altLang="zh-TW" dirty="0"/>
              <a:t>meaningful way the </a:t>
            </a:r>
            <a:r>
              <a:rPr lang="en-US" altLang="zh-TW" dirty="0" smtClean="0"/>
              <a:t> entity annotation systems.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984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Outline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kumimoji="1" lang="en-US" altLang="zh-TW" b="1" dirty="0" smtClean="0">
                <a:solidFill>
                  <a:srgbClr val="C00000"/>
                </a:solidFill>
              </a:rPr>
              <a:t>Entity Annotation Systems</a:t>
            </a:r>
          </a:p>
          <a:p>
            <a:r>
              <a:rPr kumimoji="1" lang="en-US" altLang="zh-TW" dirty="0" smtClean="0"/>
              <a:t>Measurement</a:t>
            </a:r>
          </a:p>
          <a:p>
            <a:r>
              <a:rPr kumimoji="1" lang="en-US" altLang="zh-TW" dirty="0" smtClean="0"/>
              <a:t>Experiment</a:t>
            </a:r>
          </a:p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29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Entity Annotation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altLang="zh-TW" dirty="0"/>
              <a:t>Disambiguate to Wikipedia (D2W</a:t>
            </a:r>
            <a:r>
              <a:rPr lang="en-US" altLang="zh-TW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altLang="zh-TW" dirty="0"/>
              <a:t>Annotate to Wikipedia (A2W</a:t>
            </a:r>
            <a:r>
              <a:rPr lang="en-US" altLang="zh-TW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altLang="zh-TW" dirty="0"/>
              <a:t>Scored-annotate to Wikipedia (Sa2W</a:t>
            </a:r>
            <a:r>
              <a:rPr lang="en-US" altLang="zh-TW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altLang="zh-TW" dirty="0"/>
              <a:t>Concepts to Wikipedia (C2W</a:t>
            </a:r>
            <a:r>
              <a:rPr lang="en-US" altLang="zh-TW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altLang="zh-TW" dirty="0"/>
              <a:t>Scored concepts to Wikipedia (Sc2W</a:t>
            </a:r>
            <a:r>
              <a:rPr lang="en-US" altLang="zh-TW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altLang="zh-TW" dirty="0"/>
              <a:t>Ranked-concepts to Wikipedia (Rc2W)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722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Entity Annotation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Zhang\AppData\Local\Skitch\螢幕擷取畫面_021814_022543_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761565"/>
            <a:ext cx="8204552" cy="436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13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馬鞍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正式.thmx</Template>
  <TotalTime>467</TotalTime>
  <Words>342</Words>
  <Application>Microsoft Office PowerPoint</Application>
  <PresentationFormat>如螢幕大小 (4:3)</PresentationFormat>
  <Paragraphs>95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馬鞍</vt:lpstr>
      <vt:lpstr>A Framework for Benchmarking Entity-Annotation Systems</vt:lpstr>
      <vt:lpstr>Outline</vt:lpstr>
      <vt:lpstr>Entity Annotation System</vt:lpstr>
      <vt:lpstr>Example</vt:lpstr>
      <vt:lpstr>Entity Annotation Systems</vt:lpstr>
      <vt:lpstr>Goal</vt:lpstr>
      <vt:lpstr>Outline</vt:lpstr>
      <vt:lpstr>Entity Annotation Problems</vt:lpstr>
      <vt:lpstr>Entity Annotation Problems</vt:lpstr>
      <vt:lpstr>Entity Annotation Problems</vt:lpstr>
      <vt:lpstr>Entity Annotation Problems</vt:lpstr>
      <vt:lpstr>Entity Annotation Problems</vt:lpstr>
      <vt:lpstr>Outline</vt:lpstr>
      <vt:lpstr>Correct Match</vt:lpstr>
      <vt:lpstr>Generalize Standard Evaluation</vt:lpstr>
      <vt:lpstr>Precision, Recall &amp; F1</vt:lpstr>
      <vt:lpstr>Macro and Micro</vt:lpstr>
      <vt:lpstr>Correct Match</vt:lpstr>
      <vt:lpstr>Similarity between Systems</vt:lpstr>
      <vt:lpstr>Outline</vt:lpstr>
      <vt:lpstr>Dataset</vt:lpstr>
      <vt:lpstr>News</vt:lpstr>
      <vt:lpstr>Similarity between Systems</vt:lpstr>
      <vt:lpstr>Tweet</vt:lpstr>
      <vt:lpstr>Web</vt:lpstr>
      <vt:lpstr>Runtime Efficiency</vt:lpstr>
      <vt:lpstr>Outline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Benchmarking Entity-Annotation Systems</dc:title>
  <dc:creator>Mac Mac</dc:creator>
  <cp:lastModifiedBy>willy</cp:lastModifiedBy>
  <cp:revision>20</cp:revision>
  <cp:lastPrinted>2014-02-18T01:51:56Z</cp:lastPrinted>
  <dcterms:created xsi:type="dcterms:W3CDTF">2014-02-17T17:24:48Z</dcterms:created>
  <dcterms:modified xsi:type="dcterms:W3CDTF">2014-02-18T01:57:01Z</dcterms:modified>
</cp:coreProperties>
</file>